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League Spartan Medium"/>
      <p:regular r:id="rId15"/>
      <p:bold r:id="rId16"/>
    </p:embeddedFont>
    <p:embeddedFont>
      <p:font typeface="Inter"/>
      <p:regular r:id="rId17"/>
      <p:bold r:id="rId18"/>
    </p:embeddedFont>
    <p:embeddedFont>
      <p:font typeface="Poppi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11" Type="http://schemas.openxmlformats.org/officeDocument/2006/relationships/slide" Target="slides/slide5.xml"/><Relationship Id="rId22" Type="http://schemas.openxmlformats.org/officeDocument/2006/relationships/font" Target="fonts/Poppins-boldItalic.fntdata"/><Relationship Id="rId10" Type="http://schemas.openxmlformats.org/officeDocument/2006/relationships/slide" Target="slides/slide4.xml"/><Relationship Id="rId21" Type="http://schemas.openxmlformats.org/officeDocument/2006/relationships/font" Target="fonts/Poppins-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LeagueSpartanMedium-regular.fntdata"/><Relationship Id="rId14" Type="http://schemas.openxmlformats.org/officeDocument/2006/relationships/slide" Target="slides/slide8.xml"/><Relationship Id="rId17" Type="http://schemas.openxmlformats.org/officeDocument/2006/relationships/font" Target="fonts/Inter-regular.fntdata"/><Relationship Id="rId16" Type="http://schemas.openxmlformats.org/officeDocument/2006/relationships/font" Target="fonts/LeagueSpartanMedium-bold.fntdata"/><Relationship Id="rId5" Type="http://schemas.openxmlformats.org/officeDocument/2006/relationships/slideMaster" Target="slideMasters/slideMaster2.xml"/><Relationship Id="rId19" Type="http://schemas.openxmlformats.org/officeDocument/2006/relationships/font" Target="fonts/Poppins-regular.fntdata"/><Relationship Id="rId6" Type="http://schemas.openxmlformats.org/officeDocument/2006/relationships/notesMaster" Target="notesMasters/notesMaster1.xml"/><Relationship Id="rId18" Type="http://schemas.openxmlformats.org/officeDocument/2006/relationships/font" Target="fonts/Inter-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SLIDES_API154042818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SLIDES_API154042818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SLIDES_API154042818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SLIDES_API154042818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SLIDES_API154042818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SLIDES_API154042818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SLIDES_API91274846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SLIDES_API91274846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SLIDES_API91274846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SLIDES_API91274846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SLIDES_API91274846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SLIDES_API91274846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SLIDES_API91274846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SLIDES_API91274846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SLIDES_API154042818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SLIDES_API154042818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632175" y="1717350"/>
            <a:ext cx="5056800" cy="1959600"/>
          </a:xfrm>
          <a:prstGeom prst="rect">
            <a:avLst/>
          </a:prstGeom>
        </p:spPr>
        <p:txBody>
          <a:bodyPr anchorCtr="0" anchor="t" bIns="91425" lIns="91425" spcFirstLastPara="1" rIns="91425" wrap="square" tIns="91425">
            <a:spAutoFit/>
          </a:bodyPr>
          <a:lstStyle>
            <a:lvl1pPr indent="-311150" lvl="0" marL="457200">
              <a:spcBef>
                <a:spcPts val="0"/>
              </a:spcBef>
              <a:spcAft>
                <a:spcPts val="0"/>
              </a:spcAft>
              <a:buSzPts val="1300"/>
              <a:buChar char="●"/>
              <a:defRPr sz="13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6051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69" name="Google Shape;69;p16"/>
          <p:cNvPicPr preferRelativeResize="0"/>
          <p:nvPr/>
        </p:nvPicPr>
        <p:blipFill rotWithShape="1">
          <a:blip r:embed="rId2">
            <a:alphaModFix/>
          </a:blip>
          <a:srcRect b="0" l="0" r="49205" t="0"/>
          <a:stretch/>
        </p:blipFill>
        <p:spPr>
          <a:xfrm rot="10800000">
            <a:off x="0" y="1892237"/>
            <a:ext cx="1836600" cy="3599400"/>
          </a:xfrm>
          <a:prstGeom prst="rect">
            <a:avLst/>
          </a:prstGeom>
          <a:noFill/>
          <a:ln>
            <a:noFill/>
          </a:ln>
        </p:spPr>
      </p:pic>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6"/>
          <p:cNvSpPr/>
          <p:nvPr>
            <p:ph idx="2" type="pic"/>
          </p:nvPr>
        </p:nvSpPr>
        <p:spPr>
          <a:xfrm>
            <a:off x="642700" y="632300"/>
            <a:ext cx="2615100" cy="3918900"/>
          </a:xfrm>
          <a:prstGeom prst="roundRect">
            <a:avLst>
              <a:gd fmla="val 16667" name="adj"/>
            </a:avLst>
          </a:prstGeom>
          <a:noFill/>
          <a:ln>
            <a:noFill/>
          </a:ln>
        </p:spPr>
      </p:sp>
      <p:sp>
        <p:nvSpPr>
          <p:cNvPr id="72" name="Google Shape;72;p16"/>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3" name="Google Shape;73;p16"/>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74" name="Google Shape;74;p16"/>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idx="1" type="subTitle"/>
          </p:nvPr>
        </p:nvSpPr>
        <p:spPr>
          <a:xfrm>
            <a:off x="4722075" y="1959150"/>
            <a:ext cx="3589800" cy="19647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76" name="Shape 76"/>
        <p:cNvGrpSpPr/>
        <p:nvPr/>
      </p:nvGrpSpPr>
      <p:grpSpPr>
        <a:xfrm>
          <a:off x="0" y="0"/>
          <a:ext cx="0" cy="0"/>
          <a:chOff x="0" y="0"/>
          <a:chExt cx="0" cy="0"/>
        </a:xfrm>
      </p:grpSpPr>
      <p:sp>
        <p:nvSpPr>
          <p:cNvPr id="77" name="Google Shape;7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9" name="Google Shape;79;p17"/>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80" name="Google Shape;80;p17"/>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81" name="Google Shape;81;p17"/>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p:txBody>
      </p:sp>
      <p:sp>
        <p:nvSpPr>
          <p:cNvPr id="82" name="Google Shape;82;p17"/>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83" name="Google Shape;83;p17"/>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84" name="Shape 84"/>
        <p:cNvGrpSpPr/>
        <p:nvPr/>
      </p:nvGrpSpPr>
      <p:grpSpPr>
        <a:xfrm>
          <a:off x="0" y="0"/>
          <a:ext cx="0" cy="0"/>
          <a:chOff x="0" y="0"/>
          <a:chExt cx="0" cy="0"/>
        </a:xfrm>
      </p:grpSpPr>
      <p:sp>
        <p:nvSpPr>
          <p:cNvPr id="85" name="Google Shape;8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8"/>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p:txBody>
      </p:sp>
      <p:pic>
        <p:nvPicPr>
          <p:cNvPr id="87" name="Google Shape;87;p18"/>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88" name="Shape 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Developing an NLP Model to Identify Depression and Suicidal Ideation in Online Posts</a:t>
            </a:r>
            <a:endParaRPr/>
          </a:p>
        </p:txBody>
      </p:sp>
      <p:sp>
        <p:nvSpPr>
          <p:cNvPr id="94" name="Google Shape;94;p20"/>
          <p:cNvSpPr txBox="1"/>
          <p:nvPr>
            <p:ph idx="1" type="body"/>
          </p:nvPr>
        </p:nvSpPr>
        <p:spPr>
          <a:xfrm>
            <a:off x="632175" y="1717350"/>
            <a:ext cx="5056800" cy="195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Our</a:t>
            </a:r>
            <a:r>
              <a:rPr lang="en"/>
              <a:t> project aimed at building an NLP model to accurately detect online posts related to depression and suicide, to assist mental health organizations and governments in identifying and providing timely support to individuals expressing suicidal ideation.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type="title"/>
          </p:nvPr>
        </p:nvSpPr>
        <p:spPr>
          <a:xfrm>
            <a:off x="3558425" y="831150"/>
            <a:ext cx="1750200" cy="6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Team</a:t>
            </a:r>
            <a:endParaRPr/>
          </a:p>
        </p:txBody>
      </p:sp>
      <p:pic>
        <p:nvPicPr>
          <p:cNvPr id="100" name="Google Shape;100;p21"/>
          <p:cNvPicPr preferRelativeResize="0"/>
          <p:nvPr/>
        </p:nvPicPr>
        <p:blipFill rotWithShape="1">
          <a:blip r:embed="rId3">
            <a:alphaModFix/>
          </a:blip>
          <a:srcRect b="0" l="24973" r="24978" t="0"/>
          <a:stretch/>
        </p:blipFill>
        <p:spPr>
          <a:xfrm>
            <a:off x="347550" y="1170125"/>
            <a:ext cx="2615100" cy="3918900"/>
          </a:xfrm>
          <a:prstGeom prst="roundRect">
            <a:avLst>
              <a:gd fmla="val 16667" name="adj"/>
            </a:avLst>
          </a:prstGeom>
          <a:noFill/>
          <a:ln>
            <a:noFill/>
          </a:ln>
        </p:spPr>
      </p:pic>
      <p:sp>
        <p:nvSpPr>
          <p:cNvPr id="101" name="Google Shape;101;p21"/>
          <p:cNvSpPr/>
          <p:nvPr/>
        </p:nvSpPr>
        <p:spPr>
          <a:xfrm>
            <a:off x="4976350" y="1945924"/>
            <a:ext cx="2063286" cy="1486296"/>
          </a:xfrm>
          <a:prstGeom prst="irregularSeal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Jane Kinuthia</a:t>
            </a:r>
            <a:endParaRPr/>
          </a:p>
        </p:txBody>
      </p:sp>
      <p:sp>
        <p:nvSpPr>
          <p:cNvPr id="102" name="Google Shape;102;p21"/>
          <p:cNvSpPr/>
          <p:nvPr/>
        </p:nvSpPr>
        <p:spPr>
          <a:xfrm>
            <a:off x="3260200" y="1481250"/>
            <a:ext cx="1809000" cy="1280988"/>
          </a:xfrm>
          <a:prstGeom prst="cloud">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Esther Nyokabi</a:t>
            </a:r>
            <a:endParaRPr/>
          </a:p>
        </p:txBody>
      </p:sp>
      <p:sp>
        <p:nvSpPr>
          <p:cNvPr id="103" name="Google Shape;103;p21"/>
          <p:cNvSpPr/>
          <p:nvPr/>
        </p:nvSpPr>
        <p:spPr>
          <a:xfrm>
            <a:off x="7176450" y="1686450"/>
            <a:ext cx="1281600" cy="1075800"/>
          </a:xfrm>
          <a:prstGeom prst="doubleWave">
            <a:avLst>
              <a:gd fmla="val 6250" name="adj1"/>
              <a:gd fmla="val 0" name="adj2"/>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Joel Lenkinyei</a:t>
            </a:r>
            <a:endParaRPr/>
          </a:p>
          <a:p>
            <a:pPr indent="0" lvl="0" marL="0" rtl="0" algn="l">
              <a:spcBef>
                <a:spcPts val="0"/>
              </a:spcBef>
              <a:spcAft>
                <a:spcPts val="0"/>
              </a:spcAft>
              <a:buNone/>
            </a:pPr>
            <a:r>
              <a:rPr lang="en"/>
              <a:t>Tipape</a:t>
            </a:r>
            <a:endParaRPr/>
          </a:p>
        </p:txBody>
      </p:sp>
      <p:sp>
        <p:nvSpPr>
          <p:cNvPr id="104" name="Google Shape;104;p21"/>
          <p:cNvSpPr/>
          <p:nvPr/>
        </p:nvSpPr>
        <p:spPr>
          <a:xfrm>
            <a:off x="4111150" y="3510450"/>
            <a:ext cx="1144200" cy="1075800"/>
          </a:xfrm>
          <a:prstGeom prst="plaque">
            <a:avLst>
              <a:gd fmla="val 16667" name="adj"/>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Karura </a:t>
            </a:r>
            <a:endParaRPr/>
          </a:p>
          <a:p>
            <a:pPr indent="0" lvl="0" marL="0" rtl="0" algn="l">
              <a:spcBef>
                <a:spcPts val="0"/>
              </a:spcBef>
              <a:spcAft>
                <a:spcPts val="0"/>
              </a:spcAft>
              <a:buNone/>
            </a:pPr>
            <a:r>
              <a:rPr lang="en"/>
              <a:t>Muthoni</a:t>
            </a:r>
            <a:endParaRPr/>
          </a:p>
        </p:txBody>
      </p:sp>
      <p:sp>
        <p:nvSpPr>
          <p:cNvPr id="105" name="Google Shape;105;p21"/>
          <p:cNvSpPr/>
          <p:nvPr/>
        </p:nvSpPr>
        <p:spPr>
          <a:xfrm>
            <a:off x="6697325" y="3510438"/>
            <a:ext cx="1456975" cy="919175"/>
          </a:xfrm>
          <a:prstGeom prst="flowChartOnlineStorag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Keith</a:t>
            </a:r>
            <a:endParaRPr/>
          </a:p>
          <a:p>
            <a:pPr indent="0" lvl="0" marL="0" rtl="0" algn="l">
              <a:spcBef>
                <a:spcPts val="0"/>
              </a:spcBef>
              <a:spcAft>
                <a:spcPts val="0"/>
              </a:spcAft>
              <a:buNone/>
            </a:pPr>
            <a:r>
              <a:rPr lang="en"/>
              <a:t>Eugene</a:t>
            </a:r>
            <a:endParaRPr/>
          </a:p>
          <a:p>
            <a:pPr indent="0" lvl="0" marL="0" rtl="0" algn="l">
              <a:spcBef>
                <a:spcPts val="0"/>
              </a:spcBef>
              <a:spcAft>
                <a:spcPts val="0"/>
              </a:spcAft>
              <a:buNone/>
            </a:pPr>
            <a:r>
              <a:rPr lang="en"/>
              <a:t>Ochieng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2"/>
          <p:cNvPicPr preferRelativeResize="0"/>
          <p:nvPr>
            <p:ph idx="2" type="pic"/>
          </p:nvPr>
        </p:nvPicPr>
        <p:blipFill rotWithShape="1">
          <a:blip r:embed="rId3">
            <a:alphaModFix/>
          </a:blip>
          <a:srcRect b="0" l="27767" r="27762" t="0"/>
          <a:stretch/>
        </p:blipFill>
        <p:spPr>
          <a:xfrm>
            <a:off x="5843075" y="632300"/>
            <a:ext cx="2615100" cy="3918900"/>
          </a:xfrm>
          <a:prstGeom prst="roundRect">
            <a:avLst>
              <a:gd fmla="val 16667" name="adj"/>
            </a:avLst>
          </a:prstGeom>
        </p:spPr>
      </p:pic>
      <p:sp>
        <p:nvSpPr>
          <p:cNvPr id="111" name="Google Shape;111;p22"/>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12" name="Google Shape;112;p22"/>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 Social media has become a platform for individuals to express suicidal ideation, posing a challenge to mental health professionals worldwide.</a:t>
            </a:r>
            <a:endParaRPr/>
          </a:p>
          <a:p>
            <a:pPr indent="-311150" lvl="0" marL="457200" rtl="0" algn="l">
              <a:lnSpc>
                <a:spcPct val="110000"/>
              </a:lnSpc>
              <a:spcBef>
                <a:spcPts val="0"/>
              </a:spcBef>
              <a:spcAft>
                <a:spcPts val="0"/>
              </a:spcAft>
              <a:buSzPts val="1300"/>
              <a:buChar char="●"/>
            </a:pPr>
            <a:r>
              <a:rPr lang="en"/>
              <a:t> Identifying such posts online is difficult, particularly for governments and mental health organizations.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3"/>
          <p:cNvPicPr preferRelativeResize="0"/>
          <p:nvPr>
            <p:ph idx="2" type="pic"/>
          </p:nvPr>
        </p:nvPicPr>
        <p:blipFill rotWithShape="1">
          <a:blip r:embed="rId3">
            <a:alphaModFix/>
          </a:blip>
          <a:srcRect b="0" l="27895" r="27895" t="0"/>
          <a:stretch/>
        </p:blipFill>
        <p:spPr>
          <a:xfrm>
            <a:off x="384225" y="945225"/>
            <a:ext cx="2615100" cy="3918900"/>
          </a:xfrm>
          <a:prstGeom prst="roundRect">
            <a:avLst>
              <a:gd fmla="val 16667" name="adj"/>
            </a:avLst>
          </a:prstGeom>
        </p:spPr>
      </p:pic>
      <p:sp>
        <p:nvSpPr>
          <p:cNvPr id="118" name="Google Shape;118;p23"/>
          <p:cNvSpPr txBox="1"/>
          <p:nvPr>
            <p:ph type="title"/>
          </p:nvPr>
        </p:nvSpPr>
        <p:spPr>
          <a:xfrm>
            <a:off x="3702625" y="90105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119" name="Google Shape;119;p23"/>
          <p:cNvSpPr txBox="1"/>
          <p:nvPr>
            <p:ph idx="1" type="subTitle"/>
          </p:nvPr>
        </p:nvSpPr>
        <p:spPr>
          <a:xfrm>
            <a:off x="3067775" y="1627950"/>
            <a:ext cx="4372800" cy="23148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sz="1200">
                <a:solidFill>
                  <a:schemeClr val="dk1"/>
                </a:solidFill>
                <a:latin typeface="Arial"/>
                <a:ea typeface="Arial"/>
                <a:cs typeface="Arial"/>
                <a:sym typeface="Arial"/>
              </a:rPr>
              <a:t>The dataset consisted of 232,074 posts, evenly split between "suicide" and "non-suicide" classes.</a:t>
            </a:r>
            <a:endParaRPr sz="1200">
              <a:solidFill>
                <a:schemeClr val="dk1"/>
              </a:solidFill>
              <a:latin typeface="Arial"/>
              <a:ea typeface="Arial"/>
              <a:cs typeface="Arial"/>
              <a:sym typeface="Arial"/>
            </a:endParaRPr>
          </a:p>
          <a:p>
            <a:pPr indent="-311150" lvl="0" marL="457200" rtl="0" algn="l">
              <a:spcBef>
                <a:spcPts val="0"/>
              </a:spcBef>
              <a:spcAft>
                <a:spcPts val="0"/>
              </a:spcAft>
              <a:buSzPts val="1300"/>
              <a:buChar char="●"/>
            </a:pPr>
            <a:r>
              <a:rPr lang="en" sz="1200">
                <a:solidFill>
                  <a:schemeClr val="dk1"/>
                </a:solidFill>
                <a:latin typeface="Arial"/>
                <a:ea typeface="Arial"/>
                <a:cs typeface="Arial"/>
                <a:sym typeface="Arial"/>
              </a:rPr>
              <a:t>The data underwent text cleaning and tokenization to prepare it for modeling.</a:t>
            </a:r>
            <a:endParaRPr sz="1200">
              <a:solidFill>
                <a:schemeClr val="dk1"/>
              </a:solidFill>
              <a:latin typeface="Arial"/>
              <a:ea typeface="Arial"/>
              <a:cs typeface="Arial"/>
              <a:sym typeface="Arial"/>
            </a:endParaRPr>
          </a:p>
          <a:p>
            <a:pPr indent="-311150" lvl="0" marL="457200" rtl="0" algn="l">
              <a:spcBef>
                <a:spcPts val="0"/>
              </a:spcBef>
              <a:spcAft>
                <a:spcPts val="0"/>
              </a:spcAft>
              <a:buSzPts val="1300"/>
              <a:buChar char="●"/>
            </a:pPr>
            <a:r>
              <a:rPr lang="en" sz="1200">
                <a:solidFill>
                  <a:schemeClr val="dk1"/>
                </a:solidFill>
                <a:latin typeface="Arial"/>
                <a:ea typeface="Arial"/>
                <a:cs typeface="Arial"/>
                <a:sym typeface="Arial"/>
              </a:rPr>
              <a:t>Text was further enhanced by lemmatizing words and removing stop words to improve data quality for model development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1984125" y="713800"/>
            <a:ext cx="3589800" cy="6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125" name="Google Shape;125;p24"/>
          <p:cNvSpPr txBox="1"/>
          <p:nvPr>
            <p:ph idx="1" type="subTitle"/>
          </p:nvPr>
        </p:nvSpPr>
        <p:spPr>
          <a:xfrm>
            <a:off x="1485025" y="1306275"/>
            <a:ext cx="3589800" cy="141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200">
                <a:solidFill>
                  <a:schemeClr val="dk1"/>
                </a:solidFill>
                <a:latin typeface="Arial"/>
                <a:ea typeface="Arial"/>
                <a:cs typeface="Arial"/>
                <a:sym typeface="Arial"/>
              </a:rPr>
              <a:t>Conducted visual and statistical analysis to explore the dataset.</a:t>
            </a:r>
            <a:endParaRPr sz="1200">
              <a:solidFill>
                <a:schemeClr val="dk1"/>
              </a:solidFill>
              <a:latin typeface="Arial"/>
              <a:ea typeface="Arial"/>
              <a:cs typeface="Arial"/>
              <a:sym typeface="Arial"/>
            </a:endParaRPr>
          </a:p>
          <a:p>
            <a:pPr indent="-311150" lvl="0" marL="457200" rtl="0" algn="l">
              <a:spcBef>
                <a:spcPts val="0"/>
              </a:spcBef>
              <a:spcAft>
                <a:spcPts val="0"/>
              </a:spcAft>
              <a:buSzPts val="1300"/>
              <a:buChar char="●"/>
            </a:pPr>
            <a:r>
              <a:rPr lang="en" sz="1200">
                <a:solidFill>
                  <a:schemeClr val="dk1"/>
                </a:solidFill>
                <a:latin typeface="Arial"/>
                <a:ea typeface="Arial"/>
                <a:cs typeface="Arial"/>
                <a:sym typeface="Arial"/>
              </a:rPr>
              <a:t>Texts had an average length of 374.0 characters, with a standard deviation of 601.8 characters, and ranged from 20 to 3,762 characters</a:t>
            </a:r>
            <a:endParaRPr/>
          </a:p>
        </p:txBody>
      </p:sp>
      <p:pic>
        <p:nvPicPr>
          <p:cNvPr id="126" name="Google Shape;126;p24"/>
          <p:cNvPicPr preferRelativeResize="0"/>
          <p:nvPr/>
        </p:nvPicPr>
        <p:blipFill>
          <a:blip r:embed="rId3">
            <a:alphaModFix/>
          </a:blip>
          <a:stretch>
            <a:fillRect/>
          </a:stretch>
        </p:blipFill>
        <p:spPr>
          <a:xfrm>
            <a:off x="1461100" y="2767325"/>
            <a:ext cx="3637651" cy="2244000"/>
          </a:xfrm>
          <a:prstGeom prst="rect">
            <a:avLst/>
          </a:prstGeom>
          <a:noFill/>
          <a:ln>
            <a:noFill/>
          </a:ln>
        </p:spPr>
      </p:pic>
      <p:pic>
        <p:nvPicPr>
          <p:cNvPr id="127" name="Google Shape;127;p24"/>
          <p:cNvPicPr preferRelativeResize="0"/>
          <p:nvPr/>
        </p:nvPicPr>
        <p:blipFill>
          <a:blip r:embed="rId4">
            <a:alphaModFix/>
          </a:blip>
          <a:stretch>
            <a:fillRect/>
          </a:stretch>
        </p:blipFill>
        <p:spPr>
          <a:xfrm>
            <a:off x="5178550" y="905350"/>
            <a:ext cx="3806450" cy="2669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5"/>
          <p:cNvPicPr preferRelativeResize="0"/>
          <p:nvPr>
            <p:ph idx="2" type="pic"/>
          </p:nvPr>
        </p:nvPicPr>
        <p:blipFill rotWithShape="1">
          <a:blip r:embed="rId3">
            <a:alphaModFix/>
          </a:blip>
          <a:srcRect b="0" l="26333" r="26328" t="0"/>
          <a:stretch/>
        </p:blipFill>
        <p:spPr>
          <a:xfrm>
            <a:off x="6343725" y="612300"/>
            <a:ext cx="2615100" cy="3918900"/>
          </a:xfrm>
          <a:prstGeom prst="roundRect">
            <a:avLst>
              <a:gd fmla="val 16667" name="adj"/>
            </a:avLst>
          </a:prstGeom>
        </p:spPr>
      </p:pic>
      <p:sp>
        <p:nvSpPr>
          <p:cNvPr id="133" name="Google Shape;133;p25"/>
          <p:cNvSpPr txBox="1"/>
          <p:nvPr>
            <p:ph type="title"/>
          </p:nvPr>
        </p:nvSpPr>
        <p:spPr>
          <a:xfrm>
            <a:off x="2039225" y="852075"/>
            <a:ext cx="3589800" cy="65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Modelling &amp; Evaluation</a:t>
            </a:r>
            <a:endParaRPr/>
          </a:p>
        </p:txBody>
      </p:sp>
      <p:sp>
        <p:nvSpPr>
          <p:cNvPr id="134" name="Google Shape;134;p25"/>
          <p:cNvSpPr txBox="1"/>
          <p:nvPr>
            <p:ph idx="1" type="subTitle"/>
          </p:nvPr>
        </p:nvSpPr>
        <p:spPr>
          <a:xfrm>
            <a:off x="1826825" y="1502175"/>
            <a:ext cx="3589800" cy="3122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200">
                <a:solidFill>
                  <a:schemeClr val="dk1"/>
                </a:solidFill>
                <a:latin typeface="Arial"/>
                <a:ea typeface="Arial"/>
                <a:cs typeface="Arial"/>
                <a:sym typeface="Arial"/>
              </a:rPr>
              <a:t>The dataset was split into training (80%) and testing (20%) sets.</a:t>
            </a:r>
            <a:endParaRPr sz="1200">
              <a:solidFill>
                <a:schemeClr val="dk1"/>
              </a:solidFill>
              <a:latin typeface="Arial"/>
              <a:ea typeface="Arial"/>
              <a:cs typeface="Arial"/>
              <a:sym typeface="Arial"/>
            </a:endParaRPr>
          </a:p>
          <a:p>
            <a:pPr indent="-311150" lvl="0" marL="457200" rtl="0" algn="l">
              <a:spcBef>
                <a:spcPts val="0"/>
              </a:spcBef>
              <a:spcAft>
                <a:spcPts val="0"/>
              </a:spcAft>
              <a:buSzPts val="1300"/>
              <a:buChar char="●"/>
            </a:pPr>
            <a:r>
              <a:rPr lang="en" sz="1200">
                <a:solidFill>
                  <a:schemeClr val="dk1"/>
                </a:solidFill>
                <a:latin typeface="Arial"/>
                <a:ea typeface="Arial"/>
                <a:cs typeface="Arial"/>
                <a:sym typeface="Arial"/>
              </a:rPr>
              <a:t>We developed a supervised machine learning model using Support Vector Machine (SVM), achieving an accuracy score of 75%.</a:t>
            </a:r>
            <a:endParaRPr sz="1200">
              <a:solidFill>
                <a:schemeClr val="dk1"/>
              </a:solidFill>
              <a:latin typeface="Arial"/>
              <a:ea typeface="Arial"/>
              <a:cs typeface="Arial"/>
              <a:sym typeface="Arial"/>
            </a:endParaRPr>
          </a:p>
          <a:p>
            <a:pPr indent="-311150" lvl="0" marL="457200" rtl="0" algn="l">
              <a:spcBef>
                <a:spcPts val="0"/>
              </a:spcBef>
              <a:spcAft>
                <a:spcPts val="0"/>
              </a:spcAft>
              <a:buSzPts val="1300"/>
              <a:buChar char="●"/>
            </a:pPr>
            <a:r>
              <a:rPr lang="en" sz="1200">
                <a:solidFill>
                  <a:schemeClr val="dk1"/>
                </a:solidFill>
                <a:latin typeface="Arial"/>
                <a:ea typeface="Arial"/>
                <a:cs typeface="Arial"/>
                <a:sym typeface="Arial"/>
              </a:rPr>
              <a:t>The SVM model had higher recall scores for both "non-suicide" and "suicide" classes and an F1-score of 81% for the "suicide" class.</a:t>
            </a:r>
            <a:endParaRPr sz="1200">
              <a:solidFill>
                <a:schemeClr val="dk1"/>
              </a:solidFill>
              <a:latin typeface="Arial"/>
              <a:ea typeface="Arial"/>
              <a:cs typeface="Arial"/>
              <a:sym typeface="Arial"/>
            </a:endParaRPr>
          </a:p>
          <a:p>
            <a:pPr indent="-311150" lvl="0" marL="457200" rtl="0" algn="l">
              <a:spcBef>
                <a:spcPts val="0"/>
              </a:spcBef>
              <a:spcAft>
                <a:spcPts val="0"/>
              </a:spcAft>
              <a:buSzPts val="1300"/>
              <a:buChar char="●"/>
            </a:pPr>
            <a:r>
              <a:rPr lang="en" sz="1200">
                <a:solidFill>
                  <a:schemeClr val="dk1"/>
                </a:solidFill>
                <a:latin typeface="Arial"/>
                <a:ea typeface="Arial"/>
                <a:cs typeface="Arial"/>
                <a:sym typeface="Arial"/>
              </a:rPr>
              <a:t>We also used Recurrent Neural Network (RNN) to improve the accuracy of the text classifier, achieving an accuracy score of 80%.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idx="1" type="subTitle"/>
          </p:nvPr>
        </p:nvSpPr>
        <p:spPr>
          <a:xfrm>
            <a:off x="3861500" y="1478550"/>
            <a:ext cx="3970200" cy="2986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a:solidFill>
                  <a:schemeClr val="dk1"/>
                </a:solidFill>
              </a:rPr>
              <a:t>Our findings showed that both SVM and RNN models showed promise in detecting suicide ideation in online forums.</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However, further research is needed to improve their performance, especially in terms of precision and recall scores for the "non-suicide" class.</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Despite the limitations, the developed models can serve as a valuable tool for assisting mental health professionals in identifying individuals at risk of suicide in online forums.</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1200"/>
              </a:spcAft>
              <a:buNone/>
            </a:pPr>
            <a:r>
              <a:t/>
            </a:r>
            <a:endParaRPr/>
          </a:p>
        </p:txBody>
      </p:sp>
      <p:sp>
        <p:nvSpPr>
          <p:cNvPr id="140" name="Google Shape;140;p26"/>
          <p:cNvSpPr txBox="1"/>
          <p:nvPr>
            <p:ph type="title"/>
          </p:nvPr>
        </p:nvSpPr>
        <p:spPr>
          <a:xfrm>
            <a:off x="4300150" y="635200"/>
            <a:ext cx="34140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Findings &amp; Conclusion </a:t>
            </a:r>
            <a:endParaRPr/>
          </a:p>
        </p:txBody>
      </p:sp>
      <p:pic>
        <p:nvPicPr>
          <p:cNvPr id="141" name="Google Shape;141;p26"/>
          <p:cNvPicPr preferRelativeResize="0"/>
          <p:nvPr/>
        </p:nvPicPr>
        <p:blipFill>
          <a:blip r:embed="rId3">
            <a:alphaModFix/>
          </a:blip>
          <a:stretch>
            <a:fillRect/>
          </a:stretch>
        </p:blipFill>
        <p:spPr>
          <a:xfrm>
            <a:off x="796575" y="1062400"/>
            <a:ext cx="2468450" cy="3402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your time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